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57" r:id="rId3"/>
    <p:sldId id="268" r:id="rId4"/>
    <p:sldId id="288" r:id="rId5"/>
    <p:sldId id="287" r:id="rId6"/>
    <p:sldId id="289" r:id="rId7"/>
    <p:sldId id="286" r:id="rId8"/>
    <p:sldId id="285" r:id="rId9"/>
    <p:sldId id="284" r:id="rId10"/>
    <p:sldId id="283" r:id="rId11"/>
    <p:sldId id="282" r:id="rId12"/>
    <p:sldId id="281" r:id="rId13"/>
    <p:sldId id="280" r:id="rId14"/>
    <p:sldId id="259" r:id="rId15"/>
  </p:sldIdLst>
  <p:sldSz cx="9144000" cy="6858000" type="screen4x3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1E3F"/>
    <a:srgbClr val="012448"/>
    <a:srgbClr val="022344"/>
    <a:srgbClr val="D1C4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159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585F0E-BFA3-4970-93FF-481B1AB3BC36}" type="datetimeFigureOut">
              <a:rPr lang="pt-PT" smtClean="0"/>
              <a:t>26/03/2026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AA6945-1018-49EC-9A32-F0F0D83E6428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409838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do subtítulo do Modelo Global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31C3F-997B-4C88-A923-E4F416619D6B}" type="datetimeFigureOut">
              <a:rPr lang="pt-PT" smtClean="0"/>
              <a:t>26/03/2026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54CBE-0458-49FF-8903-5D74524106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136385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31C3F-997B-4C88-A923-E4F416619D6B}" type="datetimeFigureOut">
              <a:rPr lang="pt-PT" smtClean="0"/>
              <a:t>26/03/2026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54CBE-0458-49FF-8903-5D74524106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6518586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PT"/>
              <a:t>Clique para editar o estilo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31C3F-997B-4C88-A923-E4F416619D6B}" type="datetimeFigureOut">
              <a:rPr lang="pt-PT" smtClean="0"/>
              <a:t>26/03/2026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54CBE-0458-49FF-8903-5D74524106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7126726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31C3F-997B-4C88-A923-E4F416619D6B}" type="datetimeFigureOut">
              <a:rPr lang="pt-PT" smtClean="0"/>
              <a:t>26/03/2026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54CBE-0458-49FF-8903-5D74524106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5425396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31C3F-997B-4C88-A923-E4F416619D6B}" type="datetimeFigureOut">
              <a:rPr lang="pt-PT" smtClean="0"/>
              <a:t>26/03/2026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54CBE-0458-49FF-8903-5D74524106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4932716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31C3F-997B-4C88-A923-E4F416619D6B}" type="datetimeFigureOut">
              <a:rPr lang="pt-PT" smtClean="0"/>
              <a:t>26/03/2026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54CBE-0458-49FF-8903-5D74524106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2682718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PT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31C3F-997B-4C88-A923-E4F416619D6B}" type="datetimeFigureOut">
              <a:rPr lang="pt-PT" smtClean="0"/>
              <a:t>26/03/2026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54CBE-0458-49FF-8903-5D74524106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3370947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31C3F-997B-4C88-A923-E4F416619D6B}" type="datetimeFigureOut">
              <a:rPr lang="pt-PT" smtClean="0"/>
              <a:t>26/03/2026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54CBE-0458-49FF-8903-5D74524106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098928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31C3F-997B-4C88-A923-E4F416619D6B}" type="datetimeFigureOut">
              <a:rPr lang="pt-PT" smtClean="0"/>
              <a:t>26/03/2026</a:t>
            </a:fld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54CBE-0458-49FF-8903-5D74524106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878804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31C3F-997B-4C88-A923-E4F416619D6B}" type="datetimeFigureOut">
              <a:rPr lang="pt-PT" smtClean="0"/>
              <a:t>26/03/2026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54CBE-0458-49FF-8903-5D74524106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6498990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PT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31C3F-997B-4C88-A923-E4F416619D6B}" type="datetimeFigureOut">
              <a:rPr lang="pt-PT" smtClean="0"/>
              <a:t>26/03/2026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54CBE-0458-49FF-8903-5D74524106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2715140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831C3F-997B-4C88-A923-E4F416619D6B}" type="datetimeFigureOut">
              <a:rPr lang="pt-PT" smtClean="0"/>
              <a:t>26/03/2026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954CBE-0458-49FF-8903-5D74524106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05940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>
            <a:spLocks/>
          </p:cNvSpPr>
          <p:nvPr/>
        </p:nvSpPr>
        <p:spPr>
          <a:xfrm>
            <a:off x="4058105" y="1247427"/>
            <a:ext cx="5067607" cy="228892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PT" sz="3600" dirty="0">
                <a:solidFill>
                  <a:srgbClr val="D1C4A4"/>
                </a:solidFill>
                <a:latin typeface="Georgia" panose="02040502050405020303" pitchFamily="18" charset="0"/>
              </a:rPr>
              <a:t>Instituições e </a:t>
            </a:r>
          </a:p>
          <a:p>
            <a:pPr algn="l"/>
            <a:r>
              <a:rPr lang="pt-PT" sz="3600" dirty="0">
                <a:solidFill>
                  <a:srgbClr val="D1C4A4"/>
                </a:solidFill>
                <a:latin typeface="Georgia" panose="02040502050405020303" pitchFamily="18" charset="0"/>
              </a:rPr>
              <a:t>Políticas de Regulação</a:t>
            </a:r>
            <a:br>
              <a:rPr lang="pt-PT" sz="3600" dirty="0">
                <a:solidFill>
                  <a:srgbClr val="D1C4A4"/>
                </a:solidFill>
                <a:latin typeface="Georgia" panose="02040502050405020303" pitchFamily="18" charset="0"/>
              </a:rPr>
            </a:br>
            <a:br>
              <a:rPr lang="pt-PT" dirty="0">
                <a:solidFill>
                  <a:srgbClr val="D1C4A4"/>
                </a:solidFill>
                <a:latin typeface="Georgia" panose="02040502050405020303" pitchFamily="18" charset="0"/>
              </a:rPr>
            </a:br>
            <a:r>
              <a:rPr lang="pt-PT" sz="2400" dirty="0">
                <a:solidFill>
                  <a:srgbClr val="D1C4A4"/>
                </a:solidFill>
                <a:latin typeface="Georgia" panose="02040502050405020303" pitchFamily="18" charset="0"/>
              </a:rPr>
              <a:t>Ano letivo 2025/2026</a:t>
            </a:r>
          </a:p>
        </p:txBody>
      </p:sp>
      <p:sp>
        <p:nvSpPr>
          <p:cNvPr id="9" name="Subtítulo 2"/>
          <p:cNvSpPr>
            <a:spLocks noGrp="1"/>
          </p:cNvSpPr>
          <p:nvPr>
            <p:ph type="subTitle" idx="1"/>
          </p:nvPr>
        </p:nvSpPr>
        <p:spPr>
          <a:xfrm>
            <a:off x="4160519" y="3907365"/>
            <a:ext cx="3218689" cy="501789"/>
          </a:xfrm>
        </p:spPr>
        <p:txBody>
          <a:bodyPr>
            <a:normAutofit/>
          </a:bodyPr>
          <a:lstStyle/>
          <a:p>
            <a:pPr algn="l"/>
            <a:r>
              <a:rPr lang="pt-PT" sz="1600" dirty="0">
                <a:solidFill>
                  <a:srgbClr val="D1C4A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Aula 7 </a:t>
            </a:r>
            <a:r>
              <a:rPr lang="pt-PT" sz="1600">
                <a:solidFill>
                  <a:srgbClr val="D1C4A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- 28/03/2026</a:t>
            </a:r>
            <a:endParaRPr lang="pt-PT" sz="1600" dirty="0">
              <a:solidFill>
                <a:srgbClr val="D1C4A4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l"/>
            <a:endParaRPr lang="pt-PT" sz="1600" dirty="0">
              <a:solidFill>
                <a:srgbClr val="D1C4A4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0" name="Subtítulo 2"/>
          <p:cNvSpPr txBox="1">
            <a:spLocks/>
          </p:cNvSpPr>
          <p:nvPr/>
        </p:nvSpPr>
        <p:spPr>
          <a:xfrm>
            <a:off x="4160519" y="5327674"/>
            <a:ext cx="2157985" cy="501789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t-PT" sz="1600" dirty="0">
                <a:solidFill>
                  <a:srgbClr val="D1C4A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Mestrado MPA</a:t>
            </a:r>
          </a:p>
          <a:p>
            <a:pPr algn="l"/>
            <a:r>
              <a:rPr lang="pt-PT" sz="1600" i="1" dirty="0">
                <a:solidFill>
                  <a:srgbClr val="D1C4A4"/>
                </a:solidFill>
                <a:latin typeface="Georgia" panose="02040502050405020303" pitchFamily="18" charset="0"/>
                <a:ea typeface="Verdana" panose="020B0604030504040204" pitchFamily="34" charset="0"/>
              </a:rPr>
              <a:t>Susana Paulino</a:t>
            </a:r>
          </a:p>
        </p:txBody>
      </p:sp>
    </p:spTree>
    <p:extLst>
      <p:ext uri="{BB962C8B-B14F-4D97-AF65-F5344CB8AC3E}">
        <p14:creationId xmlns:p14="http://schemas.microsoft.com/office/powerpoint/2010/main" val="14312865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899592" y="764704"/>
            <a:ext cx="64807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2000" b="1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</a:rPr>
              <a:t>Balanço económico positivo </a:t>
            </a:r>
          </a:p>
        </p:txBody>
      </p:sp>
      <p:sp>
        <p:nvSpPr>
          <p:cNvPr id="3" name="Rectângulo 3"/>
          <p:cNvSpPr/>
          <p:nvPr/>
        </p:nvSpPr>
        <p:spPr>
          <a:xfrm>
            <a:off x="368608" y="1276355"/>
            <a:ext cx="82809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1" i="1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</a:rPr>
              <a:t>Acordos, práticas concertadas e decisões de associações de empresas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1" i="1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</a:rPr>
              <a:t>Justificação de acordos, práticas concertadas e decisões de associações de empresas – </a:t>
            </a:r>
            <a:r>
              <a:rPr kumimoji="0" lang="pt-PT" sz="1400" b="1" i="1" u="none" strike="noStrike" kern="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</a:rPr>
              <a:t>art</a:t>
            </a:r>
            <a:r>
              <a:rPr kumimoji="0" lang="pt-PT" sz="1400" b="1" i="1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</a:rPr>
              <a:t>. 10.º</a:t>
            </a:r>
          </a:p>
        </p:txBody>
      </p:sp>
      <p:sp>
        <p:nvSpPr>
          <p:cNvPr id="4" name="Rectângulo 4"/>
          <p:cNvSpPr/>
          <p:nvPr/>
        </p:nvSpPr>
        <p:spPr>
          <a:xfrm>
            <a:off x="368608" y="1772816"/>
            <a:ext cx="8064896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1 — Podem ser considerados </a:t>
            </a:r>
            <a:r>
              <a:rPr kumimoji="0" lang="pt-PT" sz="1400" b="1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justificados os acordos entre empresas</a:t>
            </a:r>
            <a:r>
              <a:rPr kumimoji="0" lang="pt-PT" sz="14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, as </a:t>
            </a:r>
            <a:r>
              <a:rPr kumimoji="0" lang="pt-PT" sz="1400" b="1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práticas concertadas entre empresas </a:t>
            </a:r>
            <a:r>
              <a:rPr kumimoji="0" lang="pt-PT" sz="14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e as </a:t>
            </a:r>
            <a:r>
              <a:rPr kumimoji="0" lang="pt-PT" sz="1400" b="1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decisões de associações de empresas </a:t>
            </a:r>
            <a:r>
              <a:rPr kumimoji="0" lang="pt-PT" sz="14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referidas no artigo anterior que contribuam para </a:t>
            </a:r>
            <a:r>
              <a:rPr kumimoji="0" lang="pt-PT" sz="1400" b="1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melhorar a produção ou a distribuição de bens ou serviços</a:t>
            </a:r>
            <a:r>
              <a:rPr kumimoji="0" lang="pt-PT" sz="14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ou para promover o desenvolvimento técnico ou económico desde que, cumulativamente: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a) Reservem aos utilizadores desses bens ou serviços uma parte equitativa do benefício daí resultante;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b) Não imponham às empresas em causa quaisquer restrições que não sejam indispensáveis para atingir esses </a:t>
            </a:r>
            <a:r>
              <a:rPr kumimoji="0" lang="pt-PT" sz="1400" b="0" i="1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objetivos</a:t>
            </a:r>
            <a:r>
              <a:rPr kumimoji="0" lang="pt-PT" sz="14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;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c) Não dêem a essas empresas a possibilidade de eliminar a concorrência numa parte substancial do mercado dos bens ou serviços em causa.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2 — Compete às </a:t>
            </a:r>
            <a:r>
              <a:rPr kumimoji="0" lang="pt-PT" sz="1400" b="1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empresas</a:t>
            </a:r>
            <a:r>
              <a:rPr kumimoji="0" lang="pt-PT" sz="14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ou associações de empresas que invoquem o benefício da justificação </a:t>
            </a:r>
            <a:r>
              <a:rPr kumimoji="0" lang="pt-PT" sz="1400" b="1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fazer a prova do preenchimento das condições</a:t>
            </a:r>
            <a:r>
              <a:rPr kumimoji="0" lang="pt-PT" sz="14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previstas no número anterior.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3 — São considerados </a:t>
            </a:r>
            <a:r>
              <a:rPr kumimoji="0" lang="pt-PT" sz="1400" b="1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justificados</a:t>
            </a:r>
            <a:r>
              <a:rPr kumimoji="0" lang="pt-PT" sz="14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os acordos entre empresas, as práticas concertadas entre empresas e as decisões de associações de empresas proibidos pelo artigo anterior que, embora não </a:t>
            </a:r>
            <a:r>
              <a:rPr kumimoji="0" lang="pt-PT" sz="1400" b="0" i="1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afetando</a:t>
            </a:r>
            <a:r>
              <a:rPr kumimoji="0" lang="pt-PT" sz="14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o comércio entre os Estados membros, preencham os restantes requisitos de aplicação de um regulamento </a:t>
            </a:r>
            <a:r>
              <a:rPr kumimoji="0" lang="pt-PT" sz="1400" b="0" i="1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adotado</a:t>
            </a:r>
            <a:r>
              <a:rPr kumimoji="0" lang="pt-PT" sz="14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nos termos do disposto no n.º 3 do artigo 101.º do Tratado sobre o Funcionamento da União Europeia.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4 — A Autoridade da Concorrência pode retirar o benefício referido no número anterior se verificar que, em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determinado caso, uma prática abrangida produz efeitos incompatíveis com o disposto no n.º 1.</a:t>
            </a:r>
          </a:p>
        </p:txBody>
      </p:sp>
    </p:spTree>
    <p:extLst>
      <p:ext uri="{BB962C8B-B14F-4D97-AF65-F5344CB8AC3E}">
        <p14:creationId xmlns:p14="http://schemas.microsoft.com/office/powerpoint/2010/main" val="31274305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899592" y="764704"/>
            <a:ext cx="64807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2000" b="1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</a:rPr>
              <a:t>Balanço económico positivo </a:t>
            </a:r>
            <a:r>
              <a:rPr kumimoji="0" lang="pt-PT" sz="1400" b="1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</a:rPr>
              <a:t>– </a:t>
            </a:r>
            <a:r>
              <a:rPr kumimoji="0" lang="pt-PT" sz="1400" b="1" i="0" u="none" strike="noStrike" kern="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</a:rPr>
              <a:t>art</a:t>
            </a:r>
            <a:r>
              <a:rPr kumimoji="0" lang="pt-PT" sz="1400" b="1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</a:rPr>
              <a:t>. 101.º(3) do TFUE</a:t>
            </a:r>
            <a:r>
              <a:rPr kumimoji="0" lang="pt-PT" sz="2000" b="1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</a:rPr>
              <a:t> 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827584" y="1268760"/>
            <a:ext cx="763284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2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TÍTULO VII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200" b="1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AS REGRAS COMUNS RELATIVAS À CONCORRÊNCIA, À FISCALIDADE E À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200" b="1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APROXIMAÇÃO DAS LEGISLAÇÕES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2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CAPÍTULO 1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2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AS REGRAS DE CONCORRÊNCIA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2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SECÇÃO 1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2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AS REGRAS APLICÁVEIS ÀS EMPRESAS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2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Artigo 101. o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2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(ex-artigo 81. o TCE)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2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(…)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2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3. As disposições no n. o 1 podem, todavia, ser declaradas inaplicáveis: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2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— a qualquer acordo, ou categoria de acordos, entre empresas,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2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— a qualquer decisão, ou categoria de decisões, de associações de empresas, e C 326/88 PT Jornal Oficial da União Europeia 26.10.2012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2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— a qualquer prática concertada, ou categoria de práticas concertadas,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2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que </a:t>
            </a:r>
            <a:r>
              <a:rPr kumimoji="0" lang="pt-PT" sz="1200" b="1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contribuam para melhorar a produção ou a distribuição dos produtos </a:t>
            </a:r>
            <a:r>
              <a:rPr kumimoji="0" lang="pt-PT" sz="12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ou para </a:t>
            </a:r>
            <a:r>
              <a:rPr kumimoji="0" lang="pt-PT" sz="1200" b="1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promover o progresso técnico ou económico</a:t>
            </a:r>
            <a:r>
              <a:rPr kumimoji="0" lang="pt-PT" sz="12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, contanto que aos </a:t>
            </a:r>
            <a:r>
              <a:rPr kumimoji="0" lang="pt-PT" sz="1200" b="1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utilizadores se reserve uma parte equitativa do lucro daí resultante</a:t>
            </a:r>
            <a:r>
              <a:rPr kumimoji="0" lang="pt-PT" sz="12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, e que: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2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a) </a:t>
            </a:r>
            <a:r>
              <a:rPr kumimoji="0" lang="pt-PT" sz="1200" b="1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Não</a:t>
            </a:r>
            <a:r>
              <a:rPr kumimoji="0" lang="pt-PT" sz="12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pt-PT" sz="1200" b="1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imponham</a:t>
            </a:r>
            <a:r>
              <a:rPr kumimoji="0" lang="pt-PT" sz="12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às empresas em causa quaisquer </a:t>
            </a:r>
            <a:r>
              <a:rPr kumimoji="0" lang="pt-PT" sz="1200" b="1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restrições</a:t>
            </a:r>
            <a:r>
              <a:rPr kumimoji="0" lang="pt-PT" sz="12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que </a:t>
            </a:r>
            <a:r>
              <a:rPr kumimoji="0" lang="pt-PT" sz="1200" b="1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não</a:t>
            </a:r>
            <a:r>
              <a:rPr kumimoji="0" lang="pt-PT" sz="12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sejam </a:t>
            </a:r>
            <a:r>
              <a:rPr kumimoji="0" lang="pt-PT" sz="1200" b="1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indispensáveis</a:t>
            </a:r>
            <a:r>
              <a:rPr kumimoji="0" lang="pt-PT" sz="12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à consecução desses </a:t>
            </a:r>
            <a:r>
              <a:rPr kumimoji="0" lang="pt-PT" sz="1200" b="0" i="1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objetivos</a:t>
            </a:r>
            <a:r>
              <a:rPr kumimoji="0" lang="pt-PT" sz="12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;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2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b) </a:t>
            </a:r>
            <a:r>
              <a:rPr kumimoji="0" lang="pt-PT" sz="1200" b="1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Nem dêem </a:t>
            </a:r>
            <a:r>
              <a:rPr kumimoji="0" lang="pt-PT" sz="12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a essas empresas </a:t>
            </a:r>
            <a:r>
              <a:rPr kumimoji="0" lang="pt-PT" sz="1200" b="1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a possibilidade de eliminar a concorrência </a:t>
            </a:r>
            <a:r>
              <a:rPr kumimoji="0" lang="pt-PT" sz="12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relativamente a uma parte substancial dos produtos em causa.</a:t>
            </a:r>
          </a:p>
        </p:txBody>
      </p:sp>
    </p:spTree>
    <p:extLst>
      <p:ext uri="{BB962C8B-B14F-4D97-AF65-F5344CB8AC3E}">
        <p14:creationId xmlns:p14="http://schemas.microsoft.com/office/powerpoint/2010/main" val="15023446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856460" y="497285"/>
            <a:ext cx="64807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2000" b="1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</a:rPr>
              <a:t>Balanço económico positivo </a:t>
            </a:r>
            <a:r>
              <a:rPr kumimoji="0" lang="pt-PT" sz="1400" b="1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</a:rPr>
              <a:t>– </a:t>
            </a:r>
            <a:r>
              <a:rPr kumimoji="0" lang="pt-PT" sz="1400" b="1" i="0" u="none" strike="noStrike" kern="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</a:rPr>
              <a:t>art</a:t>
            </a:r>
            <a:r>
              <a:rPr kumimoji="0" lang="pt-PT" sz="1400" b="1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</a:rPr>
              <a:t>. 101.º(3) do TFUE</a:t>
            </a:r>
            <a:r>
              <a:rPr kumimoji="0" lang="pt-PT" sz="2000" b="1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</a:rPr>
              <a:t> </a:t>
            </a: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1896120"/>
              </p:ext>
            </p:extLst>
          </p:nvPr>
        </p:nvGraphicFramePr>
        <p:xfrm>
          <a:off x="568428" y="1001341"/>
          <a:ext cx="7632848" cy="4818250"/>
        </p:xfrm>
        <a:graphic>
          <a:graphicData uri="http://schemas.openxmlformats.org/drawingml/2006/table">
            <a:tbl>
              <a:tblPr firstRow="1" firstCol="1" bandRow="1"/>
              <a:tblGrid>
                <a:gridCol w="5019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903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80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830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5427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1342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6681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0311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756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97561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01154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811328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84317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555425">
                <a:tc grid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900" b="1">
                          <a:effectLst/>
                          <a:latin typeface="Arial"/>
                          <a:ea typeface="Calibri"/>
                          <a:cs typeface="Times New Roman"/>
                        </a:rPr>
                        <a:t>DO LADO NEGATIVO</a:t>
                      </a:r>
                      <a:endParaRPr lang="pt-PT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83" marR="514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gridSpan="9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900" b="1">
                          <a:effectLst/>
                          <a:latin typeface="Arial"/>
                          <a:ea typeface="Calibri"/>
                          <a:cs typeface="Times New Roman"/>
                        </a:rPr>
                        <a:t>DO LADO POSSIVELMENTE POSITIVO</a:t>
                      </a:r>
                      <a:endParaRPr lang="pt-PT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83" marR="514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3647">
                <a:tc grid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900" b="1">
                          <a:effectLst/>
                          <a:latin typeface="Arial"/>
                          <a:ea typeface="Calibri"/>
                          <a:cs typeface="Times New Roman"/>
                        </a:rPr>
                        <a:t>CONCERTAÇÕES</a:t>
                      </a:r>
                      <a:endParaRPr lang="pt-PT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83" marR="514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900">
                          <a:effectLst/>
                          <a:latin typeface="Arial"/>
                          <a:ea typeface="Calibri"/>
                          <a:cs typeface="Times New Roman"/>
                        </a:rPr>
                        <a:t>CONTRIBUI</a:t>
                      </a:r>
                      <a:endParaRPr lang="pt-PT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83" marR="514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900">
                          <a:effectLst/>
                          <a:latin typeface="Arial"/>
                          <a:ea typeface="Calibri"/>
                          <a:cs typeface="Times New Roman"/>
                        </a:rPr>
                        <a:t>RESERVA PARA</a:t>
                      </a:r>
                      <a:endParaRPr lang="pt-PT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83" marR="514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900">
                          <a:effectLst/>
                          <a:latin typeface="Arial"/>
                          <a:ea typeface="Calibri"/>
                          <a:cs typeface="Times New Roman"/>
                        </a:rPr>
                        <a:t>AS RESTRIÇÕES</a:t>
                      </a:r>
                      <a:endParaRPr lang="pt-PT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83" marR="514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900">
                          <a:effectLst/>
                          <a:latin typeface="Arial"/>
                          <a:ea typeface="Calibri"/>
                          <a:cs typeface="Times New Roman"/>
                        </a:rPr>
                        <a:t>EXISTE</a:t>
                      </a:r>
                      <a:endParaRPr lang="pt-PT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83" marR="514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99766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900">
                          <a:effectLst/>
                          <a:latin typeface="Arial"/>
                          <a:ea typeface="Calibri"/>
                          <a:cs typeface="Times New Roman"/>
                        </a:rPr>
                        <a:t>RESTRIÇÕES</a:t>
                      </a:r>
                      <a:endParaRPr lang="pt-PT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900">
                          <a:effectLst/>
                          <a:latin typeface="Arial"/>
                          <a:ea typeface="Calibri"/>
                          <a:cs typeface="Times New Roman"/>
                        </a:rPr>
                        <a:t>SENSÍVEIS</a:t>
                      </a:r>
                      <a:endParaRPr lang="pt-PT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900">
                          <a:effectLst/>
                          <a:latin typeface="Arial"/>
                          <a:ea typeface="Calibri"/>
                          <a:cs typeface="Times New Roman"/>
                        </a:rPr>
                        <a:t>DA</a:t>
                      </a:r>
                      <a:endParaRPr lang="pt-PT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900">
                          <a:effectLst/>
                          <a:latin typeface="Arial"/>
                          <a:ea typeface="Calibri"/>
                          <a:cs typeface="Times New Roman"/>
                        </a:rPr>
                        <a:t>CONCORRÊNCIA</a:t>
                      </a:r>
                      <a:endParaRPr lang="pt-PT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90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pt-PT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90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pt-PT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90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pt-PT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90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pt-PT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90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pt-PT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90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pt-PT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90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pt-PT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900">
                          <a:effectLst/>
                          <a:latin typeface="Arial"/>
                          <a:ea typeface="Calibri"/>
                          <a:cs typeface="Times New Roman"/>
                        </a:rPr>
                        <a:t>?</a:t>
                      </a:r>
                      <a:endParaRPr lang="pt-PT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83" marR="51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900">
                          <a:effectLst/>
                          <a:latin typeface="Arial"/>
                          <a:ea typeface="Calibri"/>
                          <a:cs typeface="Times New Roman"/>
                        </a:rPr>
                        <a:t>AFETAÇÃO</a:t>
                      </a:r>
                      <a:endParaRPr lang="pt-PT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900">
                          <a:effectLst/>
                          <a:latin typeface="Arial"/>
                          <a:ea typeface="Calibri"/>
                          <a:cs typeface="Times New Roman"/>
                        </a:rPr>
                        <a:t>DO</a:t>
                      </a:r>
                      <a:endParaRPr lang="pt-PT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900">
                          <a:effectLst/>
                          <a:latin typeface="Arial"/>
                          <a:ea typeface="Calibri"/>
                          <a:cs typeface="Times New Roman"/>
                        </a:rPr>
                        <a:t>COMÉRCIO</a:t>
                      </a:r>
                      <a:endParaRPr lang="pt-PT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900">
                          <a:effectLst/>
                          <a:latin typeface="Arial"/>
                          <a:ea typeface="Calibri"/>
                          <a:cs typeface="Times New Roman"/>
                        </a:rPr>
                        <a:t>ENTRE</a:t>
                      </a:r>
                      <a:endParaRPr lang="pt-PT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900">
                          <a:effectLst/>
                          <a:latin typeface="Arial"/>
                          <a:ea typeface="Calibri"/>
                          <a:cs typeface="Times New Roman"/>
                        </a:rPr>
                        <a:t>ESTADOS</a:t>
                      </a:r>
                      <a:endParaRPr lang="pt-PT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900">
                          <a:effectLst/>
                          <a:latin typeface="Arial"/>
                          <a:ea typeface="Calibri"/>
                          <a:cs typeface="Times New Roman"/>
                        </a:rPr>
                        <a:t>MEMBROS</a:t>
                      </a:r>
                      <a:endParaRPr lang="pt-PT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90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pt-PT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90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pt-PT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90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pt-PT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90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pt-PT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90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pt-PT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90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pt-PT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900">
                          <a:effectLst/>
                          <a:latin typeface="Arial"/>
                          <a:ea typeface="Calibri"/>
                          <a:cs typeface="Times New Roman"/>
                        </a:rPr>
                        <a:t>?</a:t>
                      </a:r>
                      <a:endParaRPr lang="pt-PT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83" marR="51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900">
                          <a:effectLst/>
                          <a:latin typeface="Arial"/>
                          <a:ea typeface="Calibri"/>
                          <a:cs typeface="Times New Roman"/>
                        </a:rPr>
                        <a:t>PARA MELHORAR</a:t>
                      </a:r>
                      <a:endParaRPr lang="pt-PT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900">
                          <a:effectLst/>
                          <a:latin typeface="Arial"/>
                          <a:ea typeface="Calibri"/>
                          <a:cs typeface="Times New Roman"/>
                        </a:rPr>
                        <a:t>A PRODUÇÃO,</a:t>
                      </a:r>
                      <a:endParaRPr lang="pt-PT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900">
                          <a:effectLst/>
                          <a:latin typeface="Arial"/>
                          <a:ea typeface="Calibri"/>
                          <a:cs typeface="Times New Roman"/>
                        </a:rPr>
                        <a:t>OU</a:t>
                      </a:r>
                      <a:endParaRPr lang="pt-PT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900">
                          <a:effectLst/>
                          <a:latin typeface="Arial"/>
                          <a:ea typeface="Calibri"/>
                          <a:cs typeface="Times New Roman"/>
                        </a:rPr>
                        <a:t>PROMOVE O</a:t>
                      </a:r>
                      <a:endParaRPr lang="pt-PT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900">
                          <a:effectLst/>
                          <a:latin typeface="Arial"/>
                          <a:ea typeface="Calibri"/>
                          <a:cs typeface="Times New Roman"/>
                        </a:rPr>
                        <a:t>DESENVOLVIMENTO</a:t>
                      </a:r>
                      <a:endParaRPr lang="pt-PT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900">
                          <a:effectLst/>
                          <a:latin typeface="Arial"/>
                          <a:ea typeface="Calibri"/>
                          <a:cs typeface="Times New Roman"/>
                        </a:rPr>
                        <a:t>TÉCNICO OU</a:t>
                      </a:r>
                      <a:endParaRPr lang="pt-PT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900">
                          <a:effectLst/>
                          <a:latin typeface="Arial"/>
                          <a:ea typeface="Calibri"/>
                          <a:cs typeface="Times New Roman"/>
                        </a:rPr>
                        <a:t>ECONÓMICO</a:t>
                      </a:r>
                      <a:endParaRPr lang="pt-PT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90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pt-PT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90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pt-PT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90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pt-PT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90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pt-PT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900">
                          <a:effectLst/>
                          <a:latin typeface="Arial"/>
                          <a:ea typeface="Calibri"/>
                          <a:cs typeface="Times New Roman"/>
                        </a:rPr>
                        <a:t>?</a:t>
                      </a:r>
                      <a:endParaRPr lang="pt-PT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83" marR="51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900">
                          <a:effectLst/>
                          <a:latin typeface="Arial"/>
                          <a:ea typeface="Calibri"/>
                          <a:cs typeface="Times New Roman"/>
                        </a:rPr>
                        <a:t>OS UTILIZADORES</a:t>
                      </a:r>
                      <a:endParaRPr lang="pt-PT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900">
                          <a:effectLst/>
                          <a:latin typeface="Arial"/>
                          <a:ea typeface="Calibri"/>
                          <a:cs typeface="Times New Roman"/>
                        </a:rPr>
                        <a:t>UMA PARTE</a:t>
                      </a:r>
                      <a:endParaRPr lang="pt-PT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900">
                          <a:effectLst/>
                          <a:latin typeface="Arial"/>
                          <a:ea typeface="Calibri"/>
                          <a:cs typeface="Times New Roman"/>
                        </a:rPr>
                        <a:t>EQUITATIVA</a:t>
                      </a:r>
                      <a:endParaRPr lang="pt-PT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900">
                          <a:effectLst/>
                          <a:latin typeface="Arial"/>
                          <a:ea typeface="Calibri"/>
                          <a:cs typeface="Times New Roman"/>
                        </a:rPr>
                        <a:t>DOS</a:t>
                      </a:r>
                      <a:endParaRPr lang="pt-PT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900">
                          <a:effectLst/>
                          <a:latin typeface="Arial"/>
                          <a:ea typeface="Calibri"/>
                          <a:cs typeface="Times New Roman"/>
                        </a:rPr>
                        <a:t>BENEFÍCIOS</a:t>
                      </a:r>
                      <a:endParaRPr lang="pt-PT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900">
                          <a:effectLst/>
                          <a:latin typeface="Arial"/>
                          <a:ea typeface="Calibri"/>
                          <a:cs typeface="Times New Roman"/>
                        </a:rPr>
                        <a:t>DAS RESTRIÇÕES</a:t>
                      </a:r>
                      <a:endParaRPr lang="pt-PT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900">
                          <a:effectLst/>
                          <a:latin typeface="Arial"/>
                          <a:ea typeface="Calibri"/>
                          <a:cs typeface="Times New Roman"/>
                        </a:rPr>
                        <a:t>DE</a:t>
                      </a:r>
                      <a:endParaRPr lang="pt-PT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900">
                          <a:effectLst/>
                          <a:latin typeface="Arial"/>
                          <a:ea typeface="Calibri"/>
                          <a:cs typeface="Times New Roman"/>
                        </a:rPr>
                        <a:t>CONCORRÊNCIA</a:t>
                      </a:r>
                      <a:endParaRPr lang="pt-PT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90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pt-PT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90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pt-PT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900">
                          <a:effectLst/>
                          <a:latin typeface="Arial"/>
                          <a:ea typeface="Calibri"/>
                          <a:cs typeface="Times New Roman"/>
                        </a:rPr>
                        <a:t>?</a:t>
                      </a:r>
                      <a:endParaRPr lang="pt-PT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83" marR="51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900">
                          <a:effectLst/>
                          <a:latin typeface="Arial"/>
                          <a:ea typeface="Calibri"/>
                          <a:cs typeface="Times New Roman"/>
                        </a:rPr>
                        <a:t>DE</a:t>
                      </a:r>
                      <a:endParaRPr lang="pt-PT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900">
                          <a:effectLst/>
                          <a:latin typeface="Arial"/>
                          <a:ea typeface="Calibri"/>
                          <a:cs typeface="Times New Roman"/>
                        </a:rPr>
                        <a:t>CONCORRÊNCIA</a:t>
                      </a:r>
                      <a:endParaRPr lang="pt-PT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900">
                          <a:effectLst/>
                          <a:latin typeface="Arial"/>
                          <a:ea typeface="Calibri"/>
                          <a:cs typeface="Times New Roman"/>
                        </a:rPr>
                        <a:t>EXISTENTES</a:t>
                      </a:r>
                      <a:endParaRPr lang="pt-PT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900">
                          <a:effectLst/>
                          <a:latin typeface="Arial"/>
                          <a:ea typeface="Calibri"/>
                          <a:cs typeface="Times New Roman"/>
                        </a:rPr>
                        <a:t>SÃO INDISPENSÁVEIS</a:t>
                      </a:r>
                      <a:endParaRPr lang="pt-PT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900">
                          <a:effectLst/>
                          <a:latin typeface="Arial"/>
                          <a:ea typeface="Calibri"/>
                          <a:cs typeface="Times New Roman"/>
                        </a:rPr>
                        <a:t>PARA OS</a:t>
                      </a:r>
                      <a:endParaRPr lang="pt-PT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900">
                          <a:effectLst/>
                          <a:latin typeface="Arial"/>
                          <a:ea typeface="Calibri"/>
                          <a:cs typeface="Times New Roman"/>
                        </a:rPr>
                        <a:t>OBJETIVOS</a:t>
                      </a:r>
                      <a:endParaRPr lang="pt-PT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900">
                          <a:effectLst/>
                          <a:latin typeface="Arial"/>
                          <a:ea typeface="Calibri"/>
                          <a:cs typeface="Times New Roman"/>
                        </a:rPr>
                        <a:t>ALEGADOS</a:t>
                      </a:r>
                      <a:endParaRPr lang="pt-PT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90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pt-PT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90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pt-PT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900">
                          <a:effectLst/>
                          <a:latin typeface="Arial"/>
                          <a:ea typeface="Calibri"/>
                          <a:cs typeface="Times New Roman"/>
                        </a:rPr>
                        <a:t>?</a:t>
                      </a:r>
                      <a:endParaRPr lang="pt-PT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83" marR="51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900">
                          <a:effectLst/>
                          <a:latin typeface="Arial"/>
                          <a:ea typeface="Calibri"/>
                          <a:cs typeface="Times New Roman"/>
                        </a:rPr>
                        <a:t>A</a:t>
                      </a:r>
                      <a:endParaRPr lang="pt-PT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900">
                          <a:effectLst/>
                          <a:latin typeface="Arial"/>
                          <a:ea typeface="Calibri"/>
                          <a:cs typeface="Times New Roman"/>
                        </a:rPr>
                        <a:t>POSSIBILIDADE</a:t>
                      </a:r>
                      <a:endParaRPr lang="pt-PT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900">
                          <a:effectLst/>
                          <a:latin typeface="Arial"/>
                          <a:ea typeface="Calibri"/>
                          <a:cs typeface="Times New Roman"/>
                        </a:rPr>
                        <a:t>DE SE</a:t>
                      </a:r>
                      <a:endParaRPr lang="pt-PT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900">
                          <a:effectLst/>
                          <a:latin typeface="Arial"/>
                          <a:ea typeface="Calibri"/>
                          <a:cs typeface="Times New Roman"/>
                        </a:rPr>
                        <a:t>ELIMINAR A</a:t>
                      </a:r>
                      <a:endParaRPr lang="pt-PT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900">
                          <a:effectLst/>
                          <a:latin typeface="Arial"/>
                          <a:ea typeface="Calibri"/>
                          <a:cs typeface="Times New Roman"/>
                        </a:rPr>
                        <a:t>CONCORRÊNCIA</a:t>
                      </a:r>
                      <a:endParaRPr lang="pt-PT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900">
                          <a:effectLst/>
                          <a:latin typeface="Arial"/>
                          <a:ea typeface="Calibri"/>
                          <a:cs typeface="Times New Roman"/>
                        </a:rPr>
                        <a:t>NUMA PARTE</a:t>
                      </a:r>
                      <a:endParaRPr lang="pt-PT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900">
                          <a:effectLst/>
                          <a:latin typeface="Arial"/>
                          <a:ea typeface="Calibri"/>
                          <a:cs typeface="Times New Roman"/>
                        </a:rPr>
                        <a:t>SUBSTANCIAL DO</a:t>
                      </a:r>
                      <a:endParaRPr lang="pt-PT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900">
                          <a:effectLst/>
                          <a:latin typeface="Arial"/>
                          <a:ea typeface="Calibri"/>
                          <a:cs typeface="Times New Roman"/>
                        </a:rPr>
                        <a:t>MERCADO COMUM</a:t>
                      </a:r>
                      <a:endParaRPr lang="pt-PT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900">
                          <a:effectLst/>
                          <a:latin typeface="Arial"/>
                          <a:ea typeface="Calibri"/>
                          <a:cs typeface="Times New Roman"/>
                        </a:rPr>
                        <a:t>?</a:t>
                      </a:r>
                      <a:endParaRPr lang="pt-PT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83" marR="51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8941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90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pt-PT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900">
                          <a:effectLst/>
                          <a:latin typeface="Arial"/>
                          <a:ea typeface="Calibri"/>
                          <a:cs typeface="Times New Roman"/>
                        </a:rPr>
                        <a:t>SIM</a:t>
                      </a:r>
                      <a:endParaRPr lang="pt-PT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900">
                          <a:effectLst/>
                          <a:latin typeface="Arial"/>
                          <a:ea typeface="Calibri"/>
                          <a:cs typeface="Times New Roman"/>
                        </a:rPr>
                        <a:t>_</a:t>
                      </a:r>
                      <a:endParaRPr lang="pt-PT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83" marR="51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90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pt-PT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900">
                          <a:effectLst/>
                          <a:latin typeface="Arial"/>
                          <a:ea typeface="Calibri"/>
                          <a:cs typeface="Times New Roman"/>
                        </a:rPr>
                        <a:t>NÃO</a:t>
                      </a:r>
                      <a:endParaRPr lang="pt-PT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900">
                          <a:effectLst/>
                          <a:latin typeface="Arial"/>
                          <a:ea typeface="Calibri"/>
                          <a:cs typeface="Times New Roman"/>
                        </a:rPr>
                        <a:t>/</a:t>
                      </a:r>
                      <a:endParaRPr lang="pt-PT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83" marR="51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90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pt-PT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900">
                          <a:effectLst/>
                          <a:latin typeface="Arial"/>
                          <a:ea typeface="Calibri"/>
                          <a:cs typeface="Times New Roman"/>
                        </a:rPr>
                        <a:t>SIM</a:t>
                      </a:r>
                      <a:endParaRPr lang="pt-PT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900">
                          <a:effectLst/>
                          <a:latin typeface="Arial"/>
                          <a:ea typeface="Calibri"/>
                          <a:cs typeface="Times New Roman"/>
                        </a:rPr>
                        <a:t>_</a:t>
                      </a:r>
                      <a:endParaRPr lang="pt-PT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83" marR="51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90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pt-PT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900">
                          <a:effectLst/>
                          <a:latin typeface="Arial"/>
                          <a:ea typeface="Calibri"/>
                          <a:cs typeface="Times New Roman"/>
                        </a:rPr>
                        <a:t>NÃO</a:t>
                      </a:r>
                      <a:endParaRPr lang="pt-PT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900">
                          <a:effectLst/>
                          <a:latin typeface="Arial"/>
                          <a:ea typeface="Calibri"/>
                          <a:cs typeface="Times New Roman"/>
                        </a:rPr>
                        <a:t>/</a:t>
                      </a:r>
                      <a:endParaRPr lang="pt-PT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83" marR="51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90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pt-PT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900">
                          <a:effectLst/>
                          <a:latin typeface="Arial"/>
                          <a:ea typeface="Calibri"/>
                          <a:cs typeface="Times New Roman"/>
                        </a:rPr>
                        <a:t>SIM</a:t>
                      </a:r>
                      <a:endParaRPr lang="pt-PT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900">
                          <a:effectLst/>
                          <a:latin typeface="Arial"/>
                          <a:ea typeface="Calibri"/>
                          <a:cs typeface="Times New Roman"/>
                        </a:rPr>
                        <a:t>+</a:t>
                      </a:r>
                      <a:endParaRPr lang="pt-PT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83" marR="51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90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pt-PT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900">
                          <a:effectLst/>
                          <a:latin typeface="Arial"/>
                          <a:ea typeface="Calibri"/>
                          <a:cs typeface="Times New Roman"/>
                        </a:rPr>
                        <a:t>NÃO</a:t>
                      </a:r>
                      <a:endParaRPr lang="pt-PT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900">
                          <a:effectLst/>
                          <a:latin typeface="Arial"/>
                          <a:ea typeface="Calibri"/>
                          <a:cs typeface="Times New Roman"/>
                        </a:rPr>
                        <a:t>_</a:t>
                      </a:r>
                      <a:endParaRPr lang="pt-PT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83" marR="51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90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pt-PT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900">
                          <a:effectLst/>
                          <a:latin typeface="Arial"/>
                          <a:ea typeface="Calibri"/>
                          <a:cs typeface="Times New Roman"/>
                        </a:rPr>
                        <a:t>SIM</a:t>
                      </a:r>
                      <a:endParaRPr lang="pt-PT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900">
                          <a:effectLst/>
                          <a:latin typeface="Arial"/>
                          <a:ea typeface="Calibri"/>
                          <a:cs typeface="Times New Roman"/>
                        </a:rPr>
                        <a:t>+</a:t>
                      </a:r>
                      <a:endParaRPr lang="pt-PT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83" marR="51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90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pt-PT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900">
                          <a:effectLst/>
                          <a:latin typeface="Arial"/>
                          <a:ea typeface="Calibri"/>
                          <a:cs typeface="Times New Roman"/>
                        </a:rPr>
                        <a:t>NÃO</a:t>
                      </a:r>
                      <a:endParaRPr lang="pt-PT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900">
                          <a:effectLst/>
                          <a:latin typeface="Arial"/>
                          <a:ea typeface="Calibri"/>
                          <a:cs typeface="Times New Roman"/>
                        </a:rPr>
                        <a:t>_</a:t>
                      </a:r>
                      <a:endParaRPr lang="pt-PT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83" marR="51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90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pt-PT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900">
                          <a:effectLst/>
                          <a:latin typeface="Arial"/>
                          <a:ea typeface="Calibri"/>
                          <a:cs typeface="Times New Roman"/>
                        </a:rPr>
                        <a:t>SIM</a:t>
                      </a:r>
                      <a:endParaRPr lang="pt-PT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900">
                          <a:effectLst/>
                          <a:latin typeface="Arial"/>
                          <a:ea typeface="Calibri"/>
                          <a:cs typeface="Times New Roman"/>
                        </a:rPr>
                        <a:t>+</a:t>
                      </a:r>
                      <a:endParaRPr lang="pt-PT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83" marR="51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90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pt-PT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900">
                          <a:effectLst/>
                          <a:latin typeface="Arial"/>
                          <a:ea typeface="Calibri"/>
                          <a:cs typeface="Times New Roman"/>
                        </a:rPr>
                        <a:t>NÃO</a:t>
                      </a:r>
                      <a:endParaRPr lang="pt-PT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900">
                          <a:effectLst/>
                          <a:latin typeface="Arial"/>
                          <a:ea typeface="Calibri"/>
                          <a:cs typeface="Times New Roman"/>
                        </a:rPr>
                        <a:t>_</a:t>
                      </a:r>
                      <a:endParaRPr lang="pt-PT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83" marR="51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90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pt-PT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900">
                          <a:effectLst/>
                          <a:latin typeface="Arial"/>
                          <a:ea typeface="Calibri"/>
                          <a:cs typeface="Times New Roman"/>
                        </a:rPr>
                        <a:t>SIM</a:t>
                      </a:r>
                      <a:endParaRPr lang="pt-PT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900">
                          <a:effectLst/>
                          <a:latin typeface="Arial"/>
                          <a:ea typeface="Calibri"/>
                          <a:cs typeface="Times New Roman"/>
                        </a:rPr>
                        <a:t>_</a:t>
                      </a:r>
                      <a:endParaRPr lang="pt-PT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83" marR="51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9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pt-PT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9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NÃO</a:t>
                      </a:r>
                      <a:endParaRPr lang="pt-PT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9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+</a:t>
                      </a:r>
                      <a:endParaRPr lang="pt-PT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83" marR="51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Rectângulo 10"/>
          <p:cNvSpPr/>
          <p:nvPr/>
        </p:nvSpPr>
        <p:spPr>
          <a:xfrm>
            <a:off x="568428" y="5939696"/>
            <a:ext cx="770485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0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In</a:t>
            </a:r>
            <a:r>
              <a:rPr kumimoji="0" lang="pt-PT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Rodrigues, Eduardo Lopes, O Acto Único Europeu e a Política de Concorrência, pp. 395 (1990) </a:t>
            </a:r>
          </a:p>
        </p:txBody>
      </p:sp>
    </p:spTree>
    <p:extLst>
      <p:ext uri="{BB962C8B-B14F-4D97-AF65-F5344CB8AC3E}">
        <p14:creationId xmlns:p14="http://schemas.microsoft.com/office/powerpoint/2010/main" val="11488416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898912" y="548680"/>
            <a:ext cx="7560840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2000" b="1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</a:rPr>
              <a:t>Caso Prático para o balanço económico positivo – Autoeuropa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200" kern="0" dirty="0">
                <a:solidFill>
                  <a:prstClr val="black"/>
                </a:solidFill>
              </a:rPr>
              <a:t>Ver ACÓRDÃO DO TRIBUNAL DE PRIMEIRA INSTÂNCIA (Segunda Secção), 15 de Julho de 1994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200" kern="0" dirty="0">
                <a:solidFill>
                  <a:prstClr val="black"/>
                </a:solidFill>
              </a:rPr>
              <a:t>No processo T-17/93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2000" b="1" i="0" u="none" strike="noStrike" kern="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2000" b="0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</a:rPr>
              <a:t>4 testes para verificação do  101.º TFUE e do artigo 10.º da lei 19/2012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2000" b="0" i="0" u="none" strike="noStrike" kern="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Há progressos científicos e económicos? – considerou-se que a produção de um monovolume com as características daquele que estava previsto ser produzido na fabrica da Autoeuropa  contribuiria para o desenvolvimento tecnológico do sector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Há redistribuição dos benefícios? – a riqueza criada, em especial com a entrada de divisas, permitiria maior capacidade para importar bens de primeira necessidade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As restrições são necessárias? – as empresas envolvidas: Ford e Volkswagen, provaram que se não se unissem não poderiam dar continuidade ao </a:t>
            </a:r>
            <a:r>
              <a:rPr kumimoji="0" lang="pt-PT" sz="1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projeto</a:t>
            </a:r>
            <a:endParaRPr kumimoji="0" lang="pt-PT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Há restrições há concorrência? – Antes do inicio da produção deste monovolume havia 3 empresas a produzir veículos deste segmento e com a autorização de união passaram a existir 4  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395536" y="1938318"/>
            <a:ext cx="503376" cy="338554"/>
          </a:xfrm>
          <a:prstGeom prst="rect">
            <a:avLst/>
          </a:prstGeom>
          <a:solidFill>
            <a:sysClr val="window" lastClr="FFFFFF">
              <a:lumMod val="50000"/>
            </a:sysClr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600" b="1" i="0" u="none" strike="noStrike" kern="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</a:rPr>
              <a:t>Sim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030" y="3284984"/>
            <a:ext cx="560387" cy="433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213" y="4365104"/>
            <a:ext cx="560387" cy="433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395536" y="5157192"/>
            <a:ext cx="560387" cy="338554"/>
          </a:xfrm>
          <a:prstGeom prst="rect">
            <a:avLst/>
          </a:prstGeom>
          <a:solidFill>
            <a:sysClr val="window" lastClr="FFFFFF">
              <a:lumMod val="50000"/>
            </a:sysClr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Não</a:t>
            </a:r>
          </a:p>
        </p:txBody>
      </p:sp>
    </p:spTree>
    <p:extLst>
      <p:ext uri="{BB962C8B-B14F-4D97-AF65-F5344CB8AC3E}">
        <p14:creationId xmlns:p14="http://schemas.microsoft.com/office/powerpoint/2010/main" val="41357565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72821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ângulo 6"/>
          <p:cNvSpPr/>
          <p:nvPr/>
        </p:nvSpPr>
        <p:spPr>
          <a:xfrm>
            <a:off x="759608" y="1740333"/>
            <a:ext cx="753124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2800" dirty="0">
                <a:solidFill>
                  <a:srgbClr val="022344"/>
                </a:solidFill>
                <a:latin typeface="Georgia" panose="02040502050405020303" pitchFamily="18" charset="0"/>
                <a:ea typeface="+mj-ea"/>
                <a:cs typeface="+mj-cs"/>
              </a:rPr>
              <a:t>Continuação do estudo de acordo de empresas – os carteis  </a:t>
            </a:r>
          </a:p>
          <a:p>
            <a:r>
              <a:rPr lang="pt-PT" sz="2800" dirty="0">
                <a:solidFill>
                  <a:srgbClr val="022344"/>
                </a:solidFill>
                <a:latin typeface="Georgia" panose="02040502050405020303" pitchFamily="18" charset="0"/>
                <a:ea typeface="+mj-ea"/>
                <a:cs typeface="+mj-cs"/>
              </a:rPr>
              <a:t>Balanço económico positivo </a:t>
            </a:r>
          </a:p>
        </p:txBody>
      </p:sp>
    </p:spTree>
    <p:extLst>
      <p:ext uri="{BB962C8B-B14F-4D97-AF65-F5344CB8AC3E}">
        <p14:creationId xmlns:p14="http://schemas.microsoft.com/office/powerpoint/2010/main" val="37570309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727064" y="471407"/>
            <a:ext cx="1728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2000" b="1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</a:rPr>
              <a:t>Cartéis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367024" y="840739"/>
            <a:ext cx="8136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Acordo entre empresas com vista a obterem um controlo mais eficaz do mercado onde operam  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372248" y="1623535"/>
            <a:ext cx="2155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Formas de </a:t>
            </a:r>
            <a:r>
              <a:rPr kumimoji="0" lang="pt-PT" sz="1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ação</a:t>
            </a:r>
            <a:endParaRPr kumimoji="0" lang="pt-PT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8" name="Rectângulo 5"/>
          <p:cNvSpPr/>
          <p:nvPr/>
        </p:nvSpPr>
        <p:spPr>
          <a:xfrm>
            <a:off x="795604" y="2062355"/>
            <a:ext cx="38198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Definição conjunta de preços de venda</a:t>
            </a:r>
          </a:p>
        </p:txBody>
      </p:sp>
      <p:sp>
        <p:nvSpPr>
          <p:cNvPr id="9" name="Rectângulo 6"/>
          <p:cNvSpPr/>
          <p:nvPr/>
        </p:nvSpPr>
        <p:spPr>
          <a:xfrm>
            <a:off x="813725" y="2415623"/>
            <a:ext cx="21455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Restrições de vendas</a:t>
            </a:r>
          </a:p>
        </p:txBody>
      </p:sp>
      <p:sp>
        <p:nvSpPr>
          <p:cNvPr id="10" name="Rectângulo 7"/>
          <p:cNvSpPr/>
          <p:nvPr/>
        </p:nvSpPr>
        <p:spPr>
          <a:xfrm>
            <a:off x="817780" y="2814086"/>
            <a:ext cx="41577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Restrições na capacidade de produção</a:t>
            </a:r>
          </a:p>
        </p:txBody>
      </p:sp>
      <p:sp>
        <p:nvSpPr>
          <p:cNvPr id="11" name="Rectângulo 8"/>
          <p:cNvSpPr/>
          <p:nvPr/>
        </p:nvSpPr>
        <p:spPr>
          <a:xfrm>
            <a:off x="799072" y="3198419"/>
            <a:ext cx="21637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Partilha de mercados</a:t>
            </a:r>
          </a:p>
        </p:txBody>
      </p:sp>
      <p:sp>
        <p:nvSpPr>
          <p:cNvPr id="12" name="Rectângulo 9"/>
          <p:cNvSpPr/>
          <p:nvPr/>
        </p:nvSpPr>
        <p:spPr>
          <a:xfrm>
            <a:off x="799072" y="3567751"/>
            <a:ext cx="25616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Partilha de consumidores</a:t>
            </a:r>
          </a:p>
        </p:txBody>
      </p:sp>
      <p:sp>
        <p:nvSpPr>
          <p:cNvPr id="13" name="Rectângulo 10"/>
          <p:cNvSpPr/>
          <p:nvPr/>
        </p:nvSpPr>
        <p:spPr>
          <a:xfrm>
            <a:off x="808650" y="3927791"/>
            <a:ext cx="70472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Conluio nas condições comerciais para a venda de produtos ou serviços.</a:t>
            </a:r>
          </a:p>
        </p:txBody>
      </p:sp>
      <p:sp>
        <p:nvSpPr>
          <p:cNvPr id="14" name="Rectângulo 11"/>
          <p:cNvSpPr/>
          <p:nvPr/>
        </p:nvSpPr>
        <p:spPr>
          <a:xfrm>
            <a:off x="295016" y="4415004"/>
            <a:ext cx="8424936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A conluio entre empresas traduz-se numa prática de coordenação de decisões ou comportamentos que tenham por objeto ou como efeito impedir, falsear ou restringir de forma sensível a concorrência, levando as empresas, nomeadamente, a prescindirem da sua autonomia na determinação de preços, condições de venda e seleção de mercados, com o objetivo de alcançarem ganhos superiores aos que seriam obtidos em condições de livre concorrência.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Complementa, esta prática, uma decisão quanto à repartição posterior dos ganhos, direta ou indireta, entre as empresas concertadas.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8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In http://www.concorrencia.pt/vPT/Praticas_Proibidas/O_programa_de_clemencia/Tipos_de_carteis/Paginas/O-que-sao-carteis.aspx</a:t>
            </a:r>
          </a:p>
        </p:txBody>
      </p:sp>
    </p:spTree>
    <p:extLst>
      <p:ext uri="{BB962C8B-B14F-4D97-AF65-F5344CB8AC3E}">
        <p14:creationId xmlns:p14="http://schemas.microsoft.com/office/powerpoint/2010/main" val="39927880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899592" y="764704"/>
            <a:ext cx="1728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2000" b="1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</a:rPr>
              <a:t>Cartéis</a:t>
            </a:r>
          </a:p>
        </p:txBody>
      </p:sp>
      <p:sp>
        <p:nvSpPr>
          <p:cNvPr id="3" name="Rectângulo 2"/>
          <p:cNvSpPr/>
          <p:nvPr/>
        </p:nvSpPr>
        <p:spPr>
          <a:xfrm>
            <a:off x="467544" y="1164814"/>
            <a:ext cx="84969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Check-list</a:t>
            </a:r>
            <a:r>
              <a:rPr kumimoji="0" lang="pt-PT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da </a:t>
            </a:r>
            <a:r>
              <a:rPr kumimoji="0" lang="pt-PT" sz="1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AdC</a:t>
            </a:r>
            <a:r>
              <a:rPr kumimoji="0" lang="pt-PT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para a promoção da concorrência</a:t>
            </a:r>
          </a:p>
        </p:txBody>
      </p:sp>
      <p:sp>
        <p:nvSpPr>
          <p:cNvPr id="4" name="Rectângulo 3"/>
          <p:cNvSpPr/>
          <p:nvPr/>
        </p:nvSpPr>
        <p:spPr>
          <a:xfrm>
            <a:off x="493584" y="1628800"/>
            <a:ext cx="811086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Aspetos relacionados com as propostas:</a:t>
            </a:r>
            <a:br>
              <a:rPr kumimoji="0" lang="pt-PT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</a:br>
            <a:br>
              <a:rPr kumimoji="0" lang="pt-PT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</a:br>
            <a:r>
              <a:rPr kumimoji="0" lang="pt-PT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Se:</a:t>
            </a:r>
            <a:br>
              <a:rPr kumimoji="0" lang="pt-PT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</a:br>
            <a:r>
              <a:rPr kumimoji="0" lang="pt-PT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Um número anormalmente reduzido de empresas entrega propostas;</a:t>
            </a:r>
            <a:br>
              <a:rPr kumimoji="0" lang="pt-PT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</a:br>
            <a:r>
              <a:rPr kumimoji="0" lang="pt-PT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Duas ou mais propostas apresentam o mesmo aspeto, são impressas no mesmo tipo de papel, têm capítulos ou partes iguais, utilizam os mesmos formulários, ou apresentam a mesma data de impressão de documentos;</a:t>
            </a:r>
            <a:br>
              <a:rPr kumimoji="0" lang="pt-PT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</a:br>
            <a:r>
              <a:rPr kumimoji="0" lang="pt-PT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Existem os mesmos erros ou omissões em, pelo menos, duas propostas apresentadas pelos diferentes concorrentes;</a:t>
            </a:r>
            <a:br>
              <a:rPr kumimoji="0" lang="pt-PT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</a:br>
            <a:r>
              <a:rPr kumimoji="0" lang="pt-PT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Duas ou mais empresas apresentam uma proposta conjunta, mesmo quando, pelo menos, uma delas o poderia ter feito individualmente;</a:t>
            </a:r>
            <a:br>
              <a:rPr kumimoji="0" lang="pt-PT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</a:br>
            <a:r>
              <a:rPr kumimoji="0" lang="pt-PT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Um concorrente (ou seu representante) entrega a sua proposta individualmente e ao mesmo tempo, em representação de outrem, entrega uma proposta de um outro concorrente;</a:t>
            </a:r>
            <a:br>
              <a:rPr kumimoji="0" lang="pt-PT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</a:br>
            <a:r>
              <a:rPr kumimoji="0" lang="pt-PT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Empresas com escritórios em diferentes localidades remetem propostas com origem na mesma estação de correios, através da mesma delegação de uma empresa de transportes e entregas, quando existia outra delegação mais próxima da sua sede;</a:t>
            </a:r>
            <a:br>
              <a:rPr kumimoji="0" lang="pt-PT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</a:br>
            <a:r>
              <a:rPr kumimoji="0" lang="pt-PT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Um concorrente que não levantou o caderno de encargos entregou uma proposta; </a:t>
            </a:r>
            <a:br>
              <a:rPr kumimoji="0" lang="pt-PT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</a:br>
            <a:r>
              <a:rPr kumimoji="0" lang="pt-PT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Apenas um pequeno número de concorrentes, em relação aos que apresentaram propostas, presenciou a abertura das propostas</a:t>
            </a:r>
          </a:p>
        </p:txBody>
      </p:sp>
      <p:sp>
        <p:nvSpPr>
          <p:cNvPr id="5" name="Rectângulo 4"/>
          <p:cNvSpPr/>
          <p:nvPr/>
        </p:nvSpPr>
        <p:spPr>
          <a:xfrm>
            <a:off x="505624" y="4092168"/>
            <a:ext cx="8098824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Aspetos relacionados com o preço das propostas</a:t>
            </a:r>
            <a:endParaRPr kumimoji="0" lang="pt-PT" sz="1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Se:</a:t>
            </a:r>
            <a:br>
              <a:rPr kumimoji="0" lang="pt-PT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</a:br>
            <a:r>
              <a:rPr kumimoji="0" lang="pt-PT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Verifica uma diferença inexplicável, ou muito significativa, entre a proposta com o preço mais baixo e as demais propostas;</a:t>
            </a:r>
            <a:br>
              <a:rPr kumimoji="0" lang="pt-PT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</a:br>
            <a:r>
              <a:rPr kumimoji="0" lang="pt-PT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Uma empresa apresenta um preço mais alto e muito próximo das restantes concorrentes, quando anteriormente e para trabalhos similares tinha apresentado propostas com preços mais baixos;</a:t>
            </a:r>
            <a:br>
              <a:rPr kumimoji="0" lang="pt-PT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</a:br>
            <a:r>
              <a:rPr kumimoji="0" lang="pt-PT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Os preços apresentados pela generalidade das empresas descem significativamente, em comparação com </a:t>
            </a:r>
            <a:r>
              <a:rPr kumimoji="0" lang="pt-PT" sz="10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projectos</a:t>
            </a:r>
            <a:r>
              <a:rPr kumimoji="0" lang="pt-PT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similares, sempre que um novo concorrente, ou um concorrente pouco frequente, submete uma proposta;</a:t>
            </a:r>
            <a:br>
              <a:rPr kumimoji="0" lang="pt-PT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</a:br>
            <a:r>
              <a:rPr kumimoji="0" lang="pt-PT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Os preços das propostas vencedoras, para trabalhos equivalentes, permanecem estáveis por um longo período de tempo;</a:t>
            </a:r>
            <a:br>
              <a:rPr kumimoji="0" lang="pt-PT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</a:br>
            <a:r>
              <a:rPr kumimoji="0" lang="pt-PT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Os concorrentes locais entregam propostas, para trabalhos equivalentes, com preços mais altos do que propõem em outras regiões mais distantes.</a:t>
            </a:r>
            <a:br>
              <a:rPr kumimoji="0" lang="pt-PT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</a:br>
            <a:br>
              <a:rPr kumimoji="0" lang="pt-PT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</a:br>
            <a:r>
              <a:rPr kumimoji="0" lang="pt-PT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Isto poderá significar que as empresas coordenaram as propostas, estabelecendo contactos para discutir/acordar os preços a apresentar.</a:t>
            </a:r>
          </a:p>
        </p:txBody>
      </p:sp>
    </p:spTree>
    <p:extLst>
      <p:ext uri="{BB962C8B-B14F-4D97-AF65-F5344CB8AC3E}">
        <p14:creationId xmlns:p14="http://schemas.microsoft.com/office/powerpoint/2010/main" val="20807512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899592" y="764704"/>
            <a:ext cx="1728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2000" b="1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</a:rPr>
              <a:t>Cartéis</a:t>
            </a:r>
          </a:p>
        </p:txBody>
      </p:sp>
      <p:sp>
        <p:nvSpPr>
          <p:cNvPr id="3" name="Rectângulo 4"/>
          <p:cNvSpPr/>
          <p:nvPr/>
        </p:nvSpPr>
        <p:spPr>
          <a:xfrm>
            <a:off x="683568" y="1164814"/>
            <a:ext cx="7704856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Aspetos relacionados com as estimativas de custos</a:t>
            </a:r>
            <a:endParaRPr kumimoji="0" lang="pt-PT" sz="1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Se:</a:t>
            </a:r>
            <a:br>
              <a:rPr kumimoji="0" lang="pt-PT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</a:br>
            <a:r>
              <a:rPr kumimoji="0" lang="pt-PT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Os preços das propostas dos diversos concorrentes são substancialmente mais elevados do que a estimativa de custos realizada pela entidade adjudicante;</a:t>
            </a:r>
            <a:br>
              <a:rPr kumimoji="0" lang="pt-PT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</a:br>
            <a:r>
              <a:rPr kumimoji="0" lang="pt-PT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Vários concorrentes subcontratam as mesmas empresas de consultoria no apoio à elaboração de propostas para os concursos públicos, nomeadamente na projeção de determinados tipos de custo;</a:t>
            </a:r>
            <a:br>
              <a:rPr kumimoji="0" lang="pt-PT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</a:br>
            <a:r>
              <a:rPr kumimoji="0" lang="pt-PT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Após a abertura das propostas verificam-se indícios que alguns concorrentes não realizaram um apuramento cuidadoso dos custos;</a:t>
            </a:r>
            <a:br>
              <a:rPr kumimoji="0" lang="pt-PT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</a:br>
            <a:r>
              <a:rPr kumimoji="0" lang="pt-PT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Durante o decorrer do concurso público, desde o seu lançamento até adjudicação do projeto, um concorrente evidenciar conhecer informações de custos das concorrentes (ou outras) não divulgadas pela entidade adjudicante;</a:t>
            </a:r>
            <a:br>
              <a:rPr kumimoji="0" lang="pt-PT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</a:br>
            <a:br>
              <a:rPr kumimoji="0" lang="pt-PT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</a:br>
            <a:r>
              <a:rPr kumimoji="0" lang="pt-PT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Isto poderá significar que as empresas coordenaram as propostas, estabelecendo contactos para discutir ou acordar os custos relativos ao projeto em concurso.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0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Aspectos</a:t>
            </a:r>
            <a:r>
              <a:rPr kumimoji="0" lang="pt-PT" sz="1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relacionados com as relações entre os proponentes</a:t>
            </a:r>
            <a:endParaRPr kumimoji="0" lang="pt-PT" sz="1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Se:</a:t>
            </a:r>
            <a:br>
              <a:rPr kumimoji="0" lang="pt-PT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</a:br>
            <a:r>
              <a:rPr kumimoji="0" lang="pt-PT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A mesma empresa tem sempre, ou durante um longo período, entregue a proposta mais baixa em vários concursos públicos lançados na mesma região (localidade), perdendo frequentemente concursos promovidos em regiões (localidades) próximas;</a:t>
            </a:r>
            <a:br>
              <a:rPr kumimoji="0" lang="pt-PT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</a:br>
            <a:r>
              <a:rPr kumimoji="0" lang="pt-PT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É evidente uma rotatividade nos vencedores nos concursos públicos, que não se justifique por razões económicas e/ou técnicas;</a:t>
            </a:r>
            <a:br>
              <a:rPr kumimoji="0" lang="pt-PT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</a:br>
            <a:r>
              <a:rPr kumimoji="0" lang="pt-PT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O concorrente vencedor vier a subcontratar outros concorrentes (ou seus subcontratados) que apresentaram preços mais elevados para os trabalhos a subcontratar ou para o total da obra pública;</a:t>
            </a:r>
            <a:br>
              <a:rPr kumimoji="0" lang="pt-PT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</a:br>
            <a:br>
              <a:rPr kumimoji="0" lang="pt-PT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</a:br>
            <a:r>
              <a:rPr kumimoji="0" lang="pt-PT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Isto poderá significar que as empresas conhecem, à partida, qual a proposta que está em melhores condições de ser a vencedora do concurso público, indiciando uma repartição do mercado e a existência de um sistema de compensações.</a:t>
            </a:r>
          </a:p>
        </p:txBody>
      </p:sp>
    </p:spTree>
    <p:extLst>
      <p:ext uri="{BB962C8B-B14F-4D97-AF65-F5344CB8AC3E}">
        <p14:creationId xmlns:p14="http://schemas.microsoft.com/office/powerpoint/2010/main" val="28378629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899592" y="764704"/>
            <a:ext cx="71936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2000" b="1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Análise do Guia de Combate ao Conluio - AdC 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92A991D3-8F3E-FC8E-0422-643252A057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0132" y="1419726"/>
            <a:ext cx="3558814" cy="4580021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63566DB3-5A7B-61F6-34FD-35C93C3CB0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557" y="2449469"/>
            <a:ext cx="4432969" cy="2340879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CF3DE7E6-03A2-A4D4-851E-36971522C638}"/>
              </a:ext>
            </a:extLst>
          </p:cNvPr>
          <p:cNvSpPr txBox="1"/>
          <p:nvPr/>
        </p:nvSpPr>
        <p:spPr>
          <a:xfrm>
            <a:off x="414381" y="5277853"/>
            <a:ext cx="373250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dirty="0"/>
              <a:t>https://www.concorrencia.pt/sites/default/files/Guia%20do%20Combate%20ao%20Conluio.pdf</a:t>
            </a:r>
          </a:p>
        </p:txBody>
      </p:sp>
    </p:spTree>
    <p:extLst>
      <p:ext uri="{BB962C8B-B14F-4D97-AF65-F5344CB8AC3E}">
        <p14:creationId xmlns:p14="http://schemas.microsoft.com/office/powerpoint/2010/main" val="21665999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95536" y="404664"/>
            <a:ext cx="8352928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2000" b="1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</a:rPr>
              <a:t>A ANÁLISE DE IMPACTO CONCORRENCIAL DE POLÍTICAS PÚBLICAS</a:t>
            </a:r>
            <a:r>
              <a:rPr kumimoji="0" lang="pt-PT" sz="2000" b="0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</a:rPr>
              <a:t>: TIPOLOGIA DE DISTORÇÕES À CONCORRÊNCIA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2000" b="0" i="0" u="none" strike="noStrike" kern="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2000" b="0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</a:rPr>
              <a:t>A intervenção pública pode afetar o ambiente concorrencial de um mercado, tipicamente, em quatro grandes dimensões: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2000" b="0" i="0" u="none" strike="noStrike" kern="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</a:endParaRPr>
          </a:p>
          <a:p>
            <a:pPr marL="342900" marR="0" lvl="0" indent="-34290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PT" sz="2000" b="0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</a:rPr>
              <a:t>Condicionando o número e tipo de empresas no mercado</a:t>
            </a:r>
          </a:p>
          <a:p>
            <a:pPr marL="342900" marR="0" lvl="0" indent="-34290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PT" sz="2000" b="0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</a:rPr>
              <a:t>Condicionando a capacidade das empresas para concorrer entre si</a:t>
            </a:r>
          </a:p>
          <a:p>
            <a:pPr marL="342900" marR="0" lvl="0" indent="-34290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PT" sz="2000" b="0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</a:rPr>
              <a:t>Diminuindo o incentivo das empresas para concorrer</a:t>
            </a:r>
          </a:p>
          <a:p>
            <a:pPr marL="342900" marR="0" lvl="0" indent="-34290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PT" sz="2000" b="0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</a:rPr>
              <a:t>Limitando as escolhas e a informação de que os consumidores dispõem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2000" b="0" i="0" u="none" strike="noStrike" kern="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5013176"/>
            <a:ext cx="8431499" cy="871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517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404162" y="559939"/>
            <a:ext cx="835292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2000" b="1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</a:rPr>
              <a:t>A ANÁLISE DE IMPACTO CONCORRENCIAL DE POLÍTICAS PÚBLICAS</a:t>
            </a:r>
            <a:r>
              <a:rPr kumimoji="0" lang="pt-PT" sz="2000" b="0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</a:rPr>
              <a:t>: TIPOLOGIA DE DISTORÇÕES À CONCORRÊNCIA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2000" b="0" i="0" u="none" strike="noStrike" kern="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PT" sz="2000" b="0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</a:rPr>
              <a:t>Condicionando o número e tipo de empresas no mercado</a:t>
            </a:r>
          </a:p>
          <a:p>
            <a:pPr marL="800100" marR="0" lvl="1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PT" sz="1600" b="0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</a:rPr>
              <a:t>Conceda direitos exclusivos a uma única empresa de bens ou de serviços </a:t>
            </a:r>
          </a:p>
          <a:p>
            <a:pPr marL="800100" marR="0" lvl="1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PT" sz="1600" b="0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</a:rPr>
              <a:t>Estabeleça um regime de licenciamento, permissão ou autorização como requisito de acesso à atividade </a:t>
            </a:r>
          </a:p>
          <a:p>
            <a:pPr marL="800100" marR="0" lvl="1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PT" sz="1600" b="0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</a:rPr>
              <a:t>Limite a capacidade de certos tipos de empresas prestarem um bem ou serviço </a:t>
            </a:r>
          </a:p>
          <a:p>
            <a:pPr marL="800100" marR="0" lvl="1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PT" sz="1600" b="0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</a:rPr>
              <a:t>Aumente significativamente os custos de entrada ou de saída do mercado </a:t>
            </a:r>
          </a:p>
          <a:p>
            <a:pPr marL="800100" marR="0" lvl="1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PT" sz="1600" b="0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</a:rPr>
              <a:t>Crie uma barreira geográfica que impeça as empresas de fornecer bens, serviços, mão-de obra ou capital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PT" sz="2000" b="0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</a:rPr>
              <a:t>Condicionando a capacidade das empresas para concorrer entre si</a:t>
            </a:r>
          </a:p>
          <a:p>
            <a:pPr marL="800100" marR="0" lvl="1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PT" sz="1600" b="0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</a:rPr>
              <a:t>Limite a capacidade de as empresas definirem os preços de bens ou serviços  Limite a liberdade das empresas na realização de publicidade e marketing de bens ou serviços </a:t>
            </a:r>
          </a:p>
          <a:p>
            <a:pPr marL="800100" marR="0" lvl="1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PT" sz="1600" b="0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</a:rPr>
              <a:t>Fixe padrões de qualidade que beneficiem apenas algumas empresas ou fixe padrões de qualidade que excedam o nível que seria escolhido por consumidores bem informados </a:t>
            </a:r>
          </a:p>
          <a:p>
            <a:pPr marL="800100" marR="0" lvl="1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PT" sz="1600" b="0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</a:rPr>
              <a:t>Aumente significativamente o custo de produção de algumas empresas, particularmente dando um tratamento diferente às empresas estabelecidas no mercado (incumbentes) do tratamento dado às novas entrantes</a:t>
            </a:r>
          </a:p>
        </p:txBody>
      </p:sp>
    </p:spTree>
    <p:extLst>
      <p:ext uri="{BB962C8B-B14F-4D97-AF65-F5344CB8AC3E}">
        <p14:creationId xmlns:p14="http://schemas.microsoft.com/office/powerpoint/2010/main" val="28936996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430041" y="508181"/>
            <a:ext cx="8352928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2000" b="1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</a:rPr>
              <a:t>A ANÁLISE DE IMPACTO CONCORRENCIAL DE POLÍTICAS PÚBLICAS</a:t>
            </a:r>
            <a:r>
              <a:rPr kumimoji="0" lang="pt-PT" sz="2000" b="0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</a:rPr>
              <a:t>: TIPOLOGIA DE DISTORÇÕES À CONCORRÊNCIA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2000" b="0" i="0" u="none" strike="noStrike" kern="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PT" sz="2000" b="0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</a:rPr>
              <a:t>Diminuindo o incentivo das empresas para concorrer</a:t>
            </a:r>
          </a:p>
          <a:p>
            <a:pPr marL="800100" marR="0" lvl="1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PT" sz="1600" b="0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</a:rPr>
              <a:t>Estabeleça um regime de autorregulação ou de </a:t>
            </a:r>
            <a:r>
              <a:rPr kumimoji="0" lang="pt-PT" sz="1600" b="0" i="0" u="none" strike="noStrike" kern="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</a:rPr>
              <a:t>corregulação</a:t>
            </a:r>
            <a:r>
              <a:rPr kumimoji="0" lang="pt-PT" sz="1600" b="0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</a:rPr>
              <a:t> </a:t>
            </a:r>
          </a:p>
          <a:p>
            <a:pPr marL="800100" marR="0" lvl="1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PT" sz="1600" b="0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</a:rPr>
              <a:t>Exija ou encoraje a publicação de informação sobre quantidades de produção, preços, vendas ou custos das empresas </a:t>
            </a:r>
          </a:p>
          <a:p>
            <a:pPr marL="800100" marR="0" lvl="1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PT" sz="1600" b="0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</a:rPr>
              <a:t>Isente a atividade de um determinado setor ou de um grupo de empresas da aplicação do regime jurídico da concorrência 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t-PT" sz="2000" b="0" i="0" u="none" strike="noStrike" kern="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PT" sz="2000" b="0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</a:rPr>
              <a:t>Limitando as escolhas e a informação de que os consumidores dispõem</a:t>
            </a:r>
          </a:p>
          <a:p>
            <a:pPr marL="800100" marR="0" lvl="1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PT" sz="1600" b="0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</a:rPr>
              <a:t>Limite a capacidade de os consumidores escolherem a empresa à qual adquirir bens ou serviços </a:t>
            </a:r>
          </a:p>
          <a:p>
            <a:pPr marL="800100" marR="0" lvl="1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PT" sz="1600" b="0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</a:rPr>
              <a:t>Reduza a mobilidade dos consumidores entre empresas de bens ou serviços, através do aumento dos custos explícitos ou implícitos de mudança de fornecedor (</a:t>
            </a:r>
            <a:r>
              <a:rPr kumimoji="0" lang="pt-PT" sz="1600" b="0" i="0" u="none" strike="noStrike" kern="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</a:rPr>
              <a:t>switching</a:t>
            </a:r>
            <a:r>
              <a:rPr kumimoji="0" lang="pt-PT" sz="1600" b="0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</a:rPr>
              <a:t> </a:t>
            </a:r>
            <a:r>
              <a:rPr kumimoji="0" lang="pt-PT" sz="1600" b="0" i="0" u="none" strike="noStrike" kern="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</a:rPr>
              <a:t>costs</a:t>
            </a:r>
            <a:r>
              <a:rPr kumimoji="0" lang="pt-PT" sz="1600" b="0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</a:rPr>
              <a:t>) </a:t>
            </a:r>
          </a:p>
          <a:p>
            <a:pPr marL="800100" marR="0" lvl="1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PT" sz="1600" b="0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</a:rPr>
              <a:t>Altere substancialmente a informação necessária para que os consumidores possam adquirir bens e serviços de uma forma eficaz </a:t>
            </a:r>
          </a:p>
        </p:txBody>
      </p:sp>
      <p:sp>
        <p:nvSpPr>
          <p:cNvPr id="3" name="Retângulo 2"/>
          <p:cNvSpPr/>
          <p:nvPr/>
        </p:nvSpPr>
        <p:spPr>
          <a:xfrm>
            <a:off x="394037" y="5341707"/>
            <a:ext cx="84249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Fonte: Linhas de orientação sobre a avaliação de impacto concorrencial de políticas públicas, Autoridade da Concorrência, julho 2018, disponível em https://www.concorrencia.pt/sites/default/files/2021-07/Linhas%20de%20Orientac%CC%A7a%CC%83o%20Avaliac%CC%A7a%CC%83o%20Impacto%20Concorrencial%20de%20Poli%CC%81ticas%20Pu%CC%81blicas%20.pdf</a:t>
            </a:r>
          </a:p>
        </p:txBody>
      </p:sp>
    </p:spTree>
    <p:extLst>
      <p:ext uri="{BB962C8B-B14F-4D97-AF65-F5344CB8AC3E}">
        <p14:creationId xmlns:p14="http://schemas.microsoft.com/office/powerpoint/2010/main" val="129118770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534</TotalTime>
  <Words>2204</Words>
  <Application>Microsoft Office PowerPoint</Application>
  <PresentationFormat>Apresentação no Ecrã (4:3)</PresentationFormat>
  <Paragraphs>220</Paragraphs>
  <Slides>14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Georgia</vt:lpstr>
      <vt:lpstr>Verdana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HP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ISCSP - ULisboa</dc:creator>
  <cp:lastModifiedBy>Susana Soares Paulino</cp:lastModifiedBy>
  <cp:revision>28</cp:revision>
  <dcterms:created xsi:type="dcterms:W3CDTF">2023-01-18T11:25:04Z</dcterms:created>
  <dcterms:modified xsi:type="dcterms:W3CDTF">2026-03-26T13:42:49Z</dcterms:modified>
</cp:coreProperties>
</file>